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83" r:id="rId2"/>
  </p:sldMasterIdLst>
  <p:notesMasterIdLst>
    <p:notesMasterId r:id="rId11"/>
  </p:notesMasterIdLst>
  <p:handoutMasterIdLst>
    <p:handoutMasterId r:id="rId12"/>
  </p:handoutMasterIdLst>
  <p:sldIdLst>
    <p:sldId id="325" r:id="rId3"/>
    <p:sldId id="326" r:id="rId4"/>
    <p:sldId id="327" r:id="rId5"/>
    <p:sldId id="328" r:id="rId6"/>
    <p:sldId id="331" r:id="rId7"/>
    <p:sldId id="332" r:id="rId8"/>
    <p:sldId id="333" r:id="rId9"/>
    <p:sldId id="32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9359" autoAdjust="0"/>
  </p:normalViewPr>
  <p:slideViewPr>
    <p:cSldViewPr snapToGrid="0">
      <p:cViewPr varScale="1">
        <p:scale>
          <a:sx n="126" d="100"/>
          <a:sy n="126" d="100"/>
        </p:scale>
        <p:origin x="3906" y="126"/>
      </p:cViewPr>
      <p:guideLst/>
    </p:cSldViewPr>
  </p:slideViewPr>
  <p:notesTextViewPr>
    <p:cViewPr>
      <p:scale>
        <a:sx n="3" d="2"/>
        <a:sy n="3" d="2"/>
      </p:scale>
      <p:origin x="0" y="0"/>
    </p:cViewPr>
  </p:notesTextViewPr>
  <p:notesViewPr>
    <p:cSldViewPr snapToGrid="0">
      <p:cViewPr varScale="1">
        <p:scale>
          <a:sx n="83" d="100"/>
          <a:sy n="83" d="100"/>
        </p:scale>
        <p:origin x="3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2150948-070F-08C4-66A1-2BD6C405636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CACF3A5-C96B-2CAF-C549-CA7D4262459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D2B09A-726C-4907-9D6B-9AFEACC4D00A}" type="datetimeFigureOut">
              <a:rPr lang="en-US" smtClean="0"/>
              <a:t>04/10/2026</a:t>
            </a:fld>
            <a:endParaRPr lang="en-US"/>
          </a:p>
        </p:txBody>
      </p:sp>
      <p:sp>
        <p:nvSpPr>
          <p:cNvPr id="4" name="Footer Placeholder 3">
            <a:extLst>
              <a:ext uri="{FF2B5EF4-FFF2-40B4-BE49-F238E27FC236}">
                <a16:creationId xmlns:a16="http://schemas.microsoft.com/office/drawing/2014/main" id="{633D0D14-230F-6333-548D-A21363A2013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25B3A19-E5F3-0391-681E-619CBC3FAF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BB4B950-12EF-499F-AB86-A876E1A20A90}" type="slidenum">
              <a:rPr lang="en-US" smtClean="0"/>
              <a:t>‹#›</a:t>
            </a:fld>
            <a:endParaRPr lang="en-US"/>
          </a:p>
        </p:txBody>
      </p:sp>
    </p:spTree>
    <p:extLst>
      <p:ext uri="{BB962C8B-B14F-4D97-AF65-F5344CB8AC3E}">
        <p14:creationId xmlns:p14="http://schemas.microsoft.com/office/powerpoint/2010/main" val="6204721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99AA86-DE88-46EC-9B59-9F077C745F45}" type="datetimeFigureOut">
              <a:rPr lang="en-US" smtClean="0"/>
              <a:t>04/10/2026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5CB1D6-1628-43B1-98B7-79312696C38B}" type="slidenum">
              <a:rPr lang="en-US" smtClean="0"/>
              <a:t>‹#›</a:t>
            </a:fld>
            <a:endParaRPr lang="en-US"/>
          </a:p>
        </p:txBody>
      </p:sp>
    </p:spTree>
    <p:extLst>
      <p:ext uri="{BB962C8B-B14F-4D97-AF65-F5344CB8AC3E}">
        <p14:creationId xmlns:p14="http://schemas.microsoft.com/office/powerpoint/2010/main" val="4119691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Blank">
    <p:bg>
      <p:bgPr>
        <a:gradFill flip="none" rotWithShape="1">
          <a:gsLst>
            <a:gs pos="43000">
              <a:schemeClr val="accent1">
                <a:lumMod val="5000"/>
                <a:lumOff val="95000"/>
              </a:schemeClr>
            </a:gs>
            <a:gs pos="100000">
              <a:srgbClr val="002060"/>
            </a:gs>
          </a:gsLst>
          <a:lin ang="2700000" scaled="1"/>
          <a:tileRect/>
        </a:gradFill>
        <a:effectLst/>
      </p:bgPr>
    </p:bg>
    <p:spTree>
      <p:nvGrpSpPr>
        <p:cNvPr id="1" name=""/>
        <p:cNvGrpSpPr/>
        <p:nvPr/>
      </p:nvGrpSpPr>
      <p:grpSpPr>
        <a:xfrm>
          <a:off x="0" y="0"/>
          <a:ext cx="0" cy="0"/>
          <a:chOff x="0" y="0"/>
          <a:chExt cx="0" cy="0"/>
        </a:xfrm>
      </p:grpSpPr>
      <p:pic>
        <p:nvPicPr>
          <p:cNvPr id="6" name="Picture 5" descr="A poster with a group of soldiers&#10;&#10;Description automatically generated">
            <a:extLst>
              <a:ext uri="{FF2B5EF4-FFF2-40B4-BE49-F238E27FC236}">
                <a16:creationId xmlns:a16="http://schemas.microsoft.com/office/drawing/2014/main" id="{53A24C58-B707-1EF9-93EE-AE2BA9BB78E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736" y="136526"/>
            <a:ext cx="1893654" cy="2332982"/>
          </a:xfrm>
          <a:prstGeom prst="rect">
            <a:avLst/>
          </a:prstGeom>
        </p:spPr>
      </p:pic>
      <p:sp>
        <p:nvSpPr>
          <p:cNvPr id="7" name="Title Placeholder 1">
            <a:extLst>
              <a:ext uri="{FF2B5EF4-FFF2-40B4-BE49-F238E27FC236}">
                <a16:creationId xmlns:a16="http://schemas.microsoft.com/office/drawing/2014/main" id="{CF5EE5AB-6937-AF27-AC6F-6D5793D0066A}"/>
              </a:ext>
            </a:extLst>
          </p:cNvPr>
          <p:cNvSpPr>
            <a:spLocks noGrp="1"/>
          </p:cNvSpPr>
          <p:nvPr>
            <p:ph type="title" hasCustomPrompt="1"/>
          </p:nvPr>
        </p:nvSpPr>
        <p:spPr>
          <a:xfrm>
            <a:off x="3891809" y="2419643"/>
            <a:ext cx="6335227" cy="1130915"/>
          </a:xfrm>
          <a:prstGeom prst="rect">
            <a:avLst/>
          </a:prstGeom>
          <a:noFill/>
        </p:spPr>
        <p:txBody>
          <a:bodyPr vert="horz" lIns="91440" tIns="45720" rIns="91440" bIns="45720" rtlCol="0" anchor="ctr">
            <a:normAutofit/>
          </a:bodyPr>
          <a:lstStyle>
            <a:lvl1pPr algn="ctr">
              <a:defRPr sz="6600">
                <a:solidFill>
                  <a:srgbClr val="C00000"/>
                </a:solidFill>
                <a:latin typeface="Arial" panose="020B0604020202020204" pitchFamily="34" charset="0"/>
                <a:ea typeface="Calibri Light" panose="020F0302020204030204" pitchFamily="34" charset="0"/>
                <a:cs typeface="Arial" panose="020B0604020202020204" pitchFamily="34" charset="0"/>
              </a:defRPr>
            </a:lvl1pPr>
          </a:lstStyle>
          <a:p>
            <a:r>
              <a:rPr lang="en-US" dirty="0"/>
              <a:t>Master title </a:t>
            </a:r>
          </a:p>
        </p:txBody>
      </p:sp>
      <p:sp>
        <p:nvSpPr>
          <p:cNvPr id="8" name="Text Placeholder 7">
            <a:extLst>
              <a:ext uri="{FF2B5EF4-FFF2-40B4-BE49-F238E27FC236}">
                <a16:creationId xmlns:a16="http://schemas.microsoft.com/office/drawing/2014/main" id="{F353F715-BD48-C0BB-6508-FC9902AEC7DA}"/>
              </a:ext>
            </a:extLst>
          </p:cNvPr>
          <p:cNvSpPr>
            <a:spLocks noGrp="1"/>
          </p:cNvSpPr>
          <p:nvPr>
            <p:ph type="body" sz="quarter" idx="11" hasCustomPrompt="1"/>
          </p:nvPr>
        </p:nvSpPr>
        <p:spPr>
          <a:xfrm>
            <a:off x="3891810" y="3990887"/>
            <a:ext cx="6334716" cy="692900"/>
          </a:xfrm>
        </p:spPr>
        <p:txBody>
          <a:bodyPr/>
          <a:lstStyle>
            <a:lvl2pPr marL="457200" indent="0" algn="ctr">
              <a:buNone/>
              <a:defRPr>
                <a:solidFill>
                  <a:srgbClr val="C00000"/>
                </a:solidFill>
                <a:latin typeface="Arial" panose="020B0604020202020204" pitchFamily="34" charset="0"/>
                <a:ea typeface="Calibri Light" panose="020F0302020204030204" pitchFamily="34" charset="0"/>
                <a:cs typeface="Arial" panose="020B0604020202020204" pitchFamily="34" charset="0"/>
              </a:defRPr>
            </a:lvl2pPr>
            <a:lvl5pPr>
              <a:defRPr>
                <a:latin typeface="Calibri Light" panose="020F0302020204030204" pitchFamily="34" charset="0"/>
                <a:ea typeface="Calibri Light" panose="020F0302020204030204" pitchFamily="34" charset="0"/>
                <a:cs typeface="Calibri Light" panose="020F0302020204030204" pitchFamily="34" charset="0"/>
              </a:defRPr>
            </a:lvl5pPr>
          </a:lstStyle>
          <a:p>
            <a:pPr lvl="1"/>
            <a:r>
              <a:rPr lang="en-US" dirty="0"/>
              <a:t>By: Name</a:t>
            </a:r>
          </a:p>
          <a:p>
            <a:pPr lvl="4"/>
            <a:endParaRPr lang="en-US" dirty="0"/>
          </a:p>
        </p:txBody>
      </p:sp>
    </p:spTree>
    <p:extLst>
      <p:ext uri="{BB962C8B-B14F-4D97-AF65-F5344CB8AC3E}">
        <p14:creationId xmlns:p14="http://schemas.microsoft.com/office/powerpoint/2010/main" val="1725039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8C9372-5D10-A8BF-B92E-F8FA521016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5596A941-065D-9489-8948-A266D1A050C2}"/>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4584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9BC472-3B43-1B59-F0C2-A951D778763C}"/>
              </a:ext>
            </a:extLst>
          </p:cNvPr>
          <p:cNvSpPr>
            <a:spLocks noGrp="1"/>
          </p:cNvSpPr>
          <p:nvPr>
            <p:ph sz="half" idx="1"/>
          </p:nvPr>
        </p:nvSpPr>
        <p:spPr>
          <a:xfrm>
            <a:off x="262270" y="1825625"/>
            <a:ext cx="5757530" cy="46672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CF95577-D6BD-EA38-0F44-D3FB471035A0}"/>
              </a:ext>
            </a:extLst>
          </p:cNvPr>
          <p:cNvSpPr>
            <a:spLocks noGrp="1"/>
          </p:cNvSpPr>
          <p:nvPr>
            <p:ph sz="half" idx="2"/>
          </p:nvPr>
        </p:nvSpPr>
        <p:spPr>
          <a:xfrm>
            <a:off x="6172200" y="1825624"/>
            <a:ext cx="5757530" cy="4667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BFBD0632-8363-FDC9-9BB9-D30FC451B7B1}"/>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852990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6C53E9A-34B2-2F8C-0C1E-D9FD710D398D}"/>
              </a:ext>
            </a:extLst>
          </p:cNvPr>
          <p:cNvSpPr>
            <a:spLocks noGrp="1"/>
          </p:cNvSpPr>
          <p:nvPr>
            <p:ph type="body" idx="1"/>
          </p:nvPr>
        </p:nvSpPr>
        <p:spPr>
          <a:xfrm>
            <a:off x="283535" y="1822928"/>
            <a:ext cx="572112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DAA275DC-6EE8-8E2D-298E-7F6D8FB147AF}"/>
              </a:ext>
            </a:extLst>
          </p:cNvPr>
          <p:cNvSpPr>
            <a:spLocks noGrp="1"/>
          </p:cNvSpPr>
          <p:nvPr>
            <p:ph sz="half" idx="2"/>
          </p:nvPr>
        </p:nvSpPr>
        <p:spPr>
          <a:xfrm>
            <a:off x="283535" y="2646839"/>
            <a:ext cx="5721129" cy="384603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4A474CFE-13BD-01BD-8154-CD421D20B7B5}"/>
              </a:ext>
            </a:extLst>
          </p:cNvPr>
          <p:cNvSpPr>
            <a:spLocks noGrp="1"/>
          </p:cNvSpPr>
          <p:nvPr>
            <p:ph type="body" sz="quarter" idx="3"/>
          </p:nvPr>
        </p:nvSpPr>
        <p:spPr>
          <a:xfrm>
            <a:off x="6179288" y="1822928"/>
            <a:ext cx="574335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C96B47-CC02-042D-2FEE-917F26021FCE}"/>
              </a:ext>
            </a:extLst>
          </p:cNvPr>
          <p:cNvSpPr>
            <a:spLocks noGrp="1"/>
          </p:cNvSpPr>
          <p:nvPr>
            <p:ph sz="quarter" idx="4"/>
          </p:nvPr>
        </p:nvSpPr>
        <p:spPr>
          <a:xfrm>
            <a:off x="6179288" y="2646840"/>
            <a:ext cx="5743353" cy="3846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Placeholder 1">
            <a:extLst>
              <a:ext uri="{FF2B5EF4-FFF2-40B4-BE49-F238E27FC236}">
                <a16:creationId xmlns:a16="http://schemas.microsoft.com/office/drawing/2014/main" id="{E987442D-27D8-C763-E559-422373A6D27C}"/>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2820199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AD4B344-FD11-E767-E370-A98C227718B7}"/>
              </a:ext>
            </a:extLst>
          </p:cNvPr>
          <p:cNvSpPr>
            <a:spLocks noGrp="1"/>
          </p:cNvSpPr>
          <p:nvPr>
            <p:ph type="pic" idx="1"/>
          </p:nvPr>
        </p:nvSpPr>
        <p:spPr>
          <a:xfrm>
            <a:off x="4720856" y="1835888"/>
            <a:ext cx="7208874" cy="465698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214412-661B-A49F-B58F-9110A7AC6F9E}"/>
              </a:ext>
            </a:extLst>
          </p:cNvPr>
          <p:cNvSpPr>
            <a:spLocks noGrp="1"/>
          </p:cNvSpPr>
          <p:nvPr>
            <p:ph type="body" sz="half" idx="2"/>
          </p:nvPr>
        </p:nvSpPr>
        <p:spPr>
          <a:xfrm>
            <a:off x="290624" y="1835887"/>
            <a:ext cx="4219132" cy="46569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Title Placeholder 1">
            <a:extLst>
              <a:ext uri="{FF2B5EF4-FFF2-40B4-BE49-F238E27FC236}">
                <a16:creationId xmlns:a16="http://schemas.microsoft.com/office/drawing/2014/main" id="{557F62E6-C18E-9D6C-8374-F229E83937E6}"/>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682699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31829D-7A66-FB1B-94A0-1AEF03F80B58}"/>
              </a:ext>
            </a:extLst>
          </p:cNvPr>
          <p:cNvSpPr>
            <a:spLocks noGrp="1"/>
          </p:cNvSpPr>
          <p:nvPr>
            <p:ph type="title"/>
          </p:nvPr>
        </p:nvSpPr>
        <p:spPr>
          <a:xfrm>
            <a:off x="1566333" y="341006"/>
            <a:ext cx="10413016"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lvl1pPr>
              <a:defRPr/>
            </a:lvl1pPr>
          </a:lstStyle>
          <a:p>
            <a:endParaRPr lang="en-US" dirty="0"/>
          </a:p>
        </p:txBody>
      </p:sp>
      <p:pic>
        <p:nvPicPr>
          <p:cNvPr id="7" name="Content Placeholder 4" descr="A picture containing clipart&#10;&#10;Description automatically generated">
            <a:extLst>
              <a:ext uri="{FF2B5EF4-FFF2-40B4-BE49-F238E27FC236}">
                <a16:creationId xmlns:a16="http://schemas.microsoft.com/office/drawing/2014/main" id="{92FBCA07-069F-E952-33CE-15BE200CD5C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06432" y="2278911"/>
            <a:ext cx="3179135" cy="3683366"/>
          </a:xfrm>
          <a:prstGeom prst="rect">
            <a:avLst/>
          </a:prstGeom>
        </p:spPr>
      </p:pic>
    </p:spTree>
    <p:extLst>
      <p:ext uri="{BB962C8B-B14F-4D97-AF65-F5344CB8AC3E}">
        <p14:creationId xmlns:p14="http://schemas.microsoft.com/office/powerpoint/2010/main" val="2271316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31829D-7A66-FB1B-94A0-1AEF03F80B58}"/>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2263726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4.xml"/><Relationship Id="rId7"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18DAD5-FEF3-0769-345E-B1DDE61BFEB8}"/>
              </a:ext>
            </a:extLst>
          </p:cNvPr>
          <p:cNvSpPr>
            <a:spLocks noGrp="1"/>
          </p:cNvSpPr>
          <p:nvPr>
            <p:ph type="title"/>
          </p:nvPr>
        </p:nvSpPr>
        <p:spPr>
          <a:xfrm>
            <a:off x="838200" y="365125"/>
            <a:ext cx="10515600" cy="1325563"/>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endParaRPr lang="en-US" dirty="0"/>
          </a:p>
        </p:txBody>
      </p:sp>
      <p:sp>
        <p:nvSpPr>
          <p:cNvPr id="3" name="Text Placeholder 2">
            <a:extLst>
              <a:ext uri="{FF2B5EF4-FFF2-40B4-BE49-F238E27FC236}">
                <a16:creationId xmlns:a16="http://schemas.microsoft.com/office/drawing/2014/main" id="{05DF04AE-78D5-97C8-C465-E902D2374B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78DFDE8-A712-810B-67E6-B08CDBC51DCA}"/>
              </a:ext>
            </a:extLst>
          </p:cNvPr>
          <p:cNvSpPr>
            <a:spLocks noGrp="1"/>
          </p:cNvSpPr>
          <p:nvPr>
            <p:ph type="dt" sz="half" idx="2"/>
          </p:nvPr>
        </p:nvSpPr>
        <p:spPr>
          <a:xfrm>
            <a:off x="8350541" y="5501445"/>
            <a:ext cx="2743200" cy="365125"/>
          </a:xfrm>
          <a:prstGeom prst="rect">
            <a:avLst/>
          </a:prstGeom>
        </p:spPr>
        <p:txBody>
          <a:bodyPr vert="horz" lIns="91440" tIns="45720" rIns="91440" bIns="45720" rtlCol="0" anchor="ctr"/>
          <a:lstStyle>
            <a:lvl1pPr algn="l">
              <a:defRPr sz="1200">
                <a:solidFill>
                  <a:srgbClr val="C00000"/>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2971718077"/>
      </p:ext>
    </p:extLst>
  </p:cSld>
  <p:clrMap bg1="lt1" tx1="dk1" bg2="lt2" tx2="dk2" accent1="accent1" accent2="accent2" accent3="accent3" accent4="accent4" accent5="accent5" accent6="accent6" hlink="hlink" folHlink="folHlink"/>
  <p:sldLayoutIdLst>
    <p:sldLayoutId id="2147483681" r:id="rId1"/>
  </p:sldLayoutIdLst>
  <p:txStyles>
    <p:titleStyle>
      <a:lvl1pPr algn="ctr" defTabSz="914400" rtl="0" eaLnBrk="1" latinLnBrk="0" hangingPunct="1">
        <a:lnSpc>
          <a:spcPct val="90000"/>
        </a:lnSpc>
        <a:spcBef>
          <a:spcPct val="0"/>
        </a:spcBef>
        <a:buNone/>
        <a:defRPr sz="4400" b="1" kern="1200">
          <a:solidFill>
            <a:srgbClr val="CC0000"/>
          </a:solidFill>
          <a:latin typeface="Arial" panose="020B0604020202020204" pitchFamily="34" charset="0"/>
          <a:ea typeface="Calibri Light" panose="020F0302020204030204" pitchFamily="34" charset="0"/>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b="1" kern="1200">
          <a:solidFill>
            <a:srgbClr val="C00000"/>
          </a:solidFill>
          <a:latin typeface="Arial" panose="020B0604020202020204" pitchFamily="34" charset="0"/>
          <a:ea typeface="Calibri Light" panose="020F0302020204030204" pitchFamily="34"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4F8D4F-BB5E-632B-5E12-BBEE88C0A8CE}"/>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F74F1A9-3895-673F-7863-D2F629CE4133}"/>
              </a:ext>
            </a:extLst>
          </p:cNvPr>
          <p:cNvSpPr>
            <a:spLocks noGrp="1"/>
          </p:cNvSpPr>
          <p:nvPr>
            <p:ph type="body" idx="1"/>
          </p:nvPr>
        </p:nvSpPr>
        <p:spPr>
          <a:xfrm>
            <a:off x="276447" y="1825625"/>
            <a:ext cx="11653283" cy="466725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descr="A poster with a group of soldiers&#10;&#10;Description automatically generated">
            <a:extLst>
              <a:ext uri="{FF2B5EF4-FFF2-40B4-BE49-F238E27FC236}">
                <a16:creationId xmlns:a16="http://schemas.microsoft.com/office/drawing/2014/main" id="{0832555F-6ECD-1615-6D46-EFF71A4A91F9}"/>
              </a:ext>
            </a:extLst>
          </p:cNvPr>
          <p:cNvPicPr/>
          <p:nvPr userDrawn="1"/>
        </p:nvPicPr>
        <p:blipFill>
          <a:blip r:embed="rId8">
            <a:extLst>
              <a:ext uri="{28A0092B-C50C-407E-A947-70E740481C1C}">
                <a14:useLocalDpi xmlns:a14="http://schemas.microsoft.com/office/drawing/2010/main" val="0"/>
              </a:ext>
            </a:extLst>
          </a:blip>
          <a:stretch>
            <a:fillRect/>
          </a:stretch>
        </p:blipFill>
        <p:spPr>
          <a:xfrm>
            <a:off x="160020" y="136525"/>
            <a:ext cx="1356360" cy="1659987"/>
          </a:xfrm>
          <a:prstGeom prst="rect">
            <a:avLst/>
          </a:prstGeom>
        </p:spPr>
      </p:pic>
    </p:spTree>
    <p:extLst>
      <p:ext uri="{BB962C8B-B14F-4D97-AF65-F5344CB8AC3E}">
        <p14:creationId xmlns:p14="http://schemas.microsoft.com/office/powerpoint/2010/main" val="1232973336"/>
      </p:ext>
    </p:extLst>
  </p:cSld>
  <p:clrMap bg1="lt1" tx1="dk1" bg2="lt2" tx2="dk2" accent1="accent1" accent2="accent2" accent3="accent3" accent4="accent4" accent5="accent5" accent6="accent6" hlink="hlink" folHlink="folHlink"/>
  <p:sldLayoutIdLst>
    <p:sldLayoutId id="2147483685" r:id="rId1"/>
    <p:sldLayoutId id="2147483687" r:id="rId2"/>
    <p:sldLayoutId id="2147483688" r:id="rId3"/>
    <p:sldLayoutId id="2147483692" r:id="rId4"/>
    <p:sldLayoutId id="2147483690" r:id="rId5"/>
    <p:sldLayoutId id="2147483693" r:id="rId6"/>
  </p:sldLayoutIdLst>
  <p:txStyles>
    <p:titleStyle>
      <a:lvl1pPr algn="ctr" defTabSz="914400" rtl="0" eaLnBrk="1" latinLnBrk="0" hangingPunct="1">
        <a:lnSpc>
          <a:spcPct val="90000"/>
        </a:lnSpc>
        <a:spcBef>
          <a:spcPct val="0"/>
        </a:spcBef>
        <a:buNone/>
        <a:defRPr sz="4400" b="1" kern="1200">
          <a:solidFill>
            <a:srgbClr val="C0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48AD6-0B9E-091D-AD8B-99552710F85A}"/>
              </a:ext>
            </a:extLst>
          </p:cNvPr>
          <p:cNvSpPr>
            <a:spLocks noGrp="1"/>
          </p:cNvSpPr>
          <p:nvPr>
            <p:ph type="title"/>
          </p:nvPr>
        </p:nvSpPr>
        <p:spPr>
          <a:xfrm>
            <a:off x="3962830" y="1673919"/>
            <a:ext cx="6335227" cy="1130915"/>
          </a:xfrm>
        </p:spPr>
        <p:txBody>
          <a:bodyPr>
            <a:normAutofit fontScale="90000"/>
          </a:bodyPr>
          <a:lstStyle/>
          <a:p>
            <a:r>
              <a:rPr lang="en-US" dirty="0"/>
              <a:t>Court Case Analysis Q4</a:t>
            </a:r>
          </a:p>
        </p:txBody>
      </p:sp>
      <p:sp>
        <p:nvSpPr>
          <p:cNvPr id="3" name="Text Placeholder 2">
            <a:extLst>
              <a:ext uri="{FF2B5EF4-FFF2-40B4-BE49-F238E27FC236}">
                <a16:creationId xmlns:a16="http://schemas.microsoft.com/office/drawing/2014/main" id="{634D885C-BFC9-49A5-6629-2F2835BEFB0B}"/>
              </a:ext>
            </a:extLst>
          </p:cNvPr>
          <p:cNvSpPr>
            <a:spLocks noGrp="1"/>
          </p:cNvSpPr>
          <p:nvPr>
            <p:ph type="body" sz="quarter" idx="11"/>
          </p:nvPr>
        </p:nvSpPr>
        <p:spPr/>
        <p:txBody>
          <a:bodyPr/>
          <a:lstStyle/>
          <a:p>
            <a:r>
              <a:rPr lang="en-US" dirty="0"/>
              <a:t>By: David Huntimer</a:t>
            </a:r>
          </a:p>
        </p:txBody>
      </p:sp>
    </p:spTree>
    <p:extLst>
      <p:ext uri="{BB962C8B-B14F-4D97-AF65-F5344CB8AC3E}">
        <p14:creationId xmlns:p14="http://schemas.microsoft.com/office/powerpoint/2010/main" val="3856534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FE2250-4A19-3FAD-4C74-3CDC54CE217C}"/>
              </a:ext>
            </a:extLst>
          </p:cNvPr>
          <p:cNvSpPr>
            <a:spLocks noGrp="1"/>
          </p:cNvSpPr>
          <p:nvPr>
            <p:ph idx="1"/>
          </p:nvPr>
        </p:nvSpPr>
        <p:spPr>
          <a:xfrm>
            <a:off x="276447" y="3000651"/>
            <a:ext cx="11653283" cy="3492223"/>
          </a:xfrm>
        </p:spPr>
        <p:txBody>
          <a:bodyPr>
            <a:normAutofit/>
          </a:bodyPr>
          <a:lstStyle/>
          <a:p>
            <a:pPr marL="0" indent="0">
              <a:buNone/>
            </a:pPr>
            <a:endParaRPr lang="en-US" dirty="0"/>
          </a:p>
          <a:p>
            <a:r>
              <a:rPr lang="en-US" b="1" dirty="0"/>
              <a:t>(TDIU – </a:t>
            </a:r>
            <a:r>
              <a:rPr lang="en-US" b="1" dirty="0" err="1"/>
              <a:t>Extraschedular</a:t>
            </a:r>
            <a:r>
              <a:rPr lang="en-US" b="1" dirty="0"/>
              <a:t> Authority)</a:t>
            </a:r>
          </a:p>
          <a:p>
            <a:endParaRPr lang="en-US" dirty="0"/>
          </a:p>
          <a:p>
            <a:r>
              <a:rPr lang="en-US" dirty="0"/>
              <a:t>The Court confirmed the Board can grant </a:t>
            </a:r>
            <a:r>
              <a:rPr lang="en-US" dirty="0" err="1"/>
              <a:t>extraschedular</a:t>
            </a:r>
            <a:r>
              <a:rPr lang="en-US" dirty="0"/>
              <a:t> TDIU without waiting on the Director of Compensation. This cuts years of needless back-and-forth and gives our Veterans a straighter path when the evidence shows unemployability.</a:t>
            </a:r>
          </a:p>
          <a:p>
            <a:endParaRPr lang="en-US" dirty="0"/>
          </a:p>
        </p:txBody>
      </p:sp>
      <p:sp>
        <p:nvSpPr>
          <p:cNvPr id="3" name="Title 2">
            <a:extLst>
              <a:ext uri="{FF2B5EF4-FFF2-40B4-BE49-F238E27FC236}">
                <a16:creationId xmlns:a16="http://schemas.microsoft.com/office/drawing/2014/main" id="{E9A4F5D6-DAC6-E4BA-257F-92524966A5B8}"/>
              </a:ext>
            </a:extLst>
          </p:cNvPr>
          <p:cNvSpPr>
            <a:spLocks noGrp="1"/>
          </p:cNvSpPr>
          <p:nvPr>
            <p:ph type="title"/>
          </p:nvPr>
        </p:nvSpPr>
        <p:spPr/>
        <p:txBody>
          <a:bodyPr/>
          <a:lstStyle/>
          <a:p>
            <a:r>
              <a:rPr lang="en-US" dirty="0"/>
              <a:t>Witkowski v. Collins</a:t>
            </a:r>
          </a:p>
        </p:txBody>
      </p:sp>
    </p:spTree>
    <p:extLst>
      <p:ext uri="{BB962C8B-B14F-4D97-AF65-F5344CB8AC3E}">
        <p14:creationId xmlns:p14="http://schemas.microsoft.com/office/powerpoint/2010/main" val="2249072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EEF93A-335D-2504-985E-AAEB37A04351}"/>
              </a:ext>
            </a:extLst>
          </p:cNvPr>
          <p:cNvSpPr>
            <a:spLocks noGrp="1"/>
          </p:cNvSpPr>
          <p:nvPr>
            <p:ph idx="1"/>
          </p:nvPr>
        </p:nvSpPr>
        <p:spPr>
          <a:xfrm>
            <a:off x="494588" y="1953358"/>
            <a:ext cx="9870111" cy="4667250"/>
          </a:xfrm>
        </p:spPr>
        <p:txBody>
          <a:bodyPr>
            <a:normAutofit fontScale="92500" lnSpcReduction="20000"/>
          </a:bodyPr>
          <a:lstStyle/>
          <a:p>
            <a:pPr marL="0" indent="0">
              <a:buNone/>
            </a:pPr>
            <a:endParaRPr lang="en-US" dirty="0"/>
          </a:p>
          <a:p>
            <a:r>
              <a:rPr lang="en-US" b="1" dirty="0"/>
              <a:t>(AMA Notice Requirements)</a:t>
            </a:r>
          </a:p>
          <a:p>
            <a:endParaRPr lang="en-US" dirty="0"/>
          </a:p>
          <a:p>
            <a:r>
              <a:rPr lang="en-US" dirty="0"/>
              <a:t>The Board can remand cases when regional offices issue decisions that don’t meet AMA-required notice standards. This reinforces something we see often in the field, denials with generic reasoning and little guidance. Gladish gives VSOs a solid footing to insist on proper notice so Veterans can make meaningful choices about their review lane.</a:t>
            </a:r>
          </a:p>
          <a:p>
            <a:endParaRPr lang="en-US" dirty="0"/>
          </a:p>
          <a:p>
            <a:r>
              <a:rPr lang="en-US" dirty="0"/>
              <a:t>RO had committed an error under 38 U.S.C. § 5104 because the decision lacked sufficient detail to comply with the requirements of the law as amended by the Appeals Modernization Act (AMA). </a:t>
            </a:r>
          </a:p>
          <a:p>
            <a:endParaRPr lang="en-US" dirty="0"/>
          </a:p>
        </p:txBody>
      </p:sp>
      <p:sp>
        <p:nvSpPr>
          <p:cNvPr id="3" name="Title 2">
            <a:extLst>
              <a:ext uri="{FF2B5EF4-FFF2-40B4-BE49-F238E27FC236}">
                <a16:creationId xmlns:a16="http://schemas.microsoft.com/office/drawing/2014/main" id="{3A4B1519-2D94-4FF4-27D9-F36A7C5754C1}"/>
              </a:ext>
            </a:extLst>
          </p:cNvPr>
          <p:cNvSpPr>
            <a:spLocks noGrp="1"/>
          </p:cNvSpPr>
          <p:nvPr>
            <p:ph type="title"/>
          </p:nvPr>
        </p:nvSpPr>
        <p:spPr/>
        <p:txBody>
          <a:bodyPr/>
          <a:lstStyle/>
          <a:p>
            <a:r>
              <a:rPr lang="en-US" dirty="0"/>
              <a:t>Gladish v. Collins</a:t>
            </a:r>
          </a:p>
        </p:txBody>
      </p:sp>
    </p:spTree>
    <p:extLst>
      <p:ext uri="{BB962C8B-B14F-4D97-AF65-F5344CB8AC3E}">
        <p14:creationId xmlns:p14="http://schemas.microsoft.com/office/powerpoint/2010/main" val="1551184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F110AF7-4EBB-684F-D08E-AAA1E8B0329B}"/>
              </a:ext>
            </a:extLst>
          </p:cNvPr>
          <p:cNvSpPr>
            <a:spLocks noGrp="1"/>
          </p:cNvSpPr>
          <p:nvPr>
            <p:ph idx="1"/>
          </p:nvPr>
        </p:nvSpPr>
        <p:spPr>
          <a:xfrm>
            <a:off x="276447" y="2290439"/>
            <a:ext cx="11653283" cy="4202436"/>
          </a:xfrm>
        </p:spPr>
        <p:txBody>
          <a:bodyPr/>
          <a:lstStyle/>
          <a:p>
            <a:r>
              <a:rPr lang="en-US" b="1" dirty="0"/>
              <a:t>(Earlier Effective Dates)</a:t>
            </a:r>
          </a:p>
          <a:p>
            <a:endParaRPr lang="en-US" b="1" dirty="0"/>
          </a:p>
          <a:p>
            <a:r>
              <a:rPr lang="en-US" dirty="0"/>
              <a:t>The Court broadened the interpretation of “based all or in part on” new service records. Even if the records aren’t cited directly, if they helped move the claim forward, e.g. confirming combat service, informing a medical opinion—they may open the door to an earlier effective date.</a:t>
            </a:r>
          </a:p>
          <a:p>
            <a:endParaRPr lang="en-US" dirty="0"/>
          </a:p>
        </p:txBody>
      </p:sp>
      <p:sp>
        <p:nvSpPr>
          <p:cNvPr id="3" name="Title 2">
            <a:extLst>
              <a:ext uri="{FF2B5EF4-FFF2-40B4-BE49-F238E27FC236}">
                <a16:creationId xmlns:a16="http://schemas.microsoft.com/office/drawing/2014/main" id="{39FEA5E8-31B2-9A08-6F36-41276D2A3BAB}"/>
              </a:ext>
            </a:extLst>
          </p:cNvPr>
          <p:cNvSpPr>
            <a:spLocks noGrp="1"/>
          </p:cNvSpPr>
          <p:nvPr>
            <p:ph type="title"/>
          </p:nvPr>
        </p:nvSpPr>
        <p:spPr/>
        <p:txBody>
          <a:bodyPr/>
          <a:lstStyle/>
          <a:p>
            <a:r>
              <a:rPr lang="en-US" dirty="0"/>
              <a:t>Reynolds v. Collins</a:t>
            </a:r>
          </a:p>
        </p:txBody>
      </p:sp>
    </p:spTree>
    <p:extLst>
      <p:ext uri="{BB962C8B-B14F-4D97-AF65-F5344CB8AC3E}">
        <p14:creationId xmlns:p14="http://schemas.microsoft.com/office/powerpoint/2010/main" val="745072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FE01EB-950B-68A2-0792-A8E480074BAC}"/>
              </a:ext>
            </a:extLst>
          </p:cNvPr>
          <p:cNvSpPr>
            <a:spLocks noGrp="1"/>
          </p:cNvSpPr>
          <p:nvPr>
            <p:ph idx="1"/>
          </p:nvPr>
        </p:nvSpPr>
        <p:spPr>
          <a:xfrm>
            <a:off x="276447" y="2201661"/>
            <a:ext cx="11653283" cy="4291213"/>
          </a:xfrm>
        </p:spPr>
        <p:txBody>
          <a:bodyPr/>
          <a:lstStyle/>
          <a:p>
            <a:r>
              <a:rPr lang="en-US" b="1" dirty="0"/>
              <a:t>(Class Action Allowed to Proceed)</a:t>
            </a:r>
          </a:p>
          <a:p>
            <a:endParaRPr lang="en-US" dirty="0"/>
          </a:p>
          <a:p>
            <a:r>
              <a:rPr lang="en-US" dirty="0"/>
              <a:t>The federal court in North Carolina allowed a class action to move forward involving unaccredited “claims consulting” practices. While still early, this case may become a blueprint for holding similar firms accountable nationwide.</a:t>
            </a:r>
          </a:p>
          <a:p>
            <a:endParaRPr lang="en-US" dirty="0"/>
          </a:p>
        </p:txBody>
      </p:sp>
      <p:sp>
        <p:nvSpPr>
          <p:cNvPr id="3" name="Title 2">
            <a:extLst>
              <a:ext uri="{FF2B5EF4-FFF2-40B4-BE49-F238E27FC236}">
                <a16:creationId xmlns:a16="http://schemas.microsoft.com/office/drawing/2014/main" id="{82E1F8A5-7752-493D-4975-02BDB286E29B}"/>
              </a:ext>
            </a:extLst>
          </p:cNvPr>
          <p:cNvSpPr>
            <a:spLocks noGrp="1"/>
          </p:cNvSpPr>
          <p:nvPr>
            <p:ph type="title"/>
          </p:nvPr>
        </p:nvSpPr>
        <p:spPr/>
        <p:txBody>
          <a:bodyPr/>
          <a:lstStyle/>
          <a:p>
            <a:r>
              <a:rPr lang="en-US" dirty="0"/>
              <a:t>Ford v. Veterans Guardian</a:t>
            </a:r>
          </a:p>
        </p:txBody>
      </p:sp>
    </p:spTree>
    <p:extLst>
      <p:ext uri="{BB962C8B-B14F-4D97-AF65-F5344CB8AC3E}">
        <p14:creationId xmlns:p14="http://schemas.microsoft.com/office/powerpoint/2010/main" val="3723442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4704C852-ED59-2DEF-0AFE-4C492106A1FF}"/>
              </a:ext>
            </a:extLst>
          </p:cNvPr>
          <p:cNvSpPr>
            <a:spLocks noGrp="1"/>
          </p:cNvSpPr>
          <p:nvPr>
            <p:ph idx="1"/>
          </p:nvPr>
        </p:nvSpPr>
        <p:spPr>
          <a:xfrm>
            <a:off x="276447" y="2077375"/>
            <a:ext cx="11653283" cy="4415500"/>
          </a:xfrm>
        </p:spPr>
        <p:txBody>
          <a:bodyPr/>
          <a:lstStyle/>
          <a:p>
            <a:r>
              <a:rPr lang="en-US" b="1" dirty="0"/>
              <a:t>Apportionment Rule Changes</a:t>
            </a:r>
          </a:p>
          <a:p>
            <a:endParaRPr lang="en-US" dirty="0"/>
          </a:p>
          <a:p>
            <a:r>
              <a:rPr lang="en-US" dirty="0"/>
              <a:t>VA is ending most new need-based apportionments beginning February 9, 2026. Existing awards stay in place. Future disputes will largely fall to State courts. VSOs should be ready to guide families with clarity about what the VA will—and will not—decide going forward.</a:t>
            </a:r>
          </a:p>
          <a:p>
            <a:endParaRPr lang="en-US" dirty="0"/>
          </a:p>
        </p:txBody>
      </p:sp>
      <p:sp>
        <p:nvSpPr>
          <p:cNvPr id="5" name="Title 4">
            <a:extLst>
              <a:ext uri="{FF2B5EF4-FFF2-40B4-BE49-F238E27FC236}">
                <a16:creationId xmlns:a16="http://schemas.microsoft.com/office/drawing/2014/main" id="{007AEA2C-728D-7610-7429-806A7D173D6F}"/>
              </a:ext>
            </a:extLst>
          </p:cNvPr>
          <p:cNvSpPr>
            <a:spLocks noGrp="1"/>
          </p:cNvSpPr>
          <p:nvPr>
            <p:ph type="title"/>
          </p:nvPr>
        </p:nvSpPr>
        <p:spPr/>
        <p:txBody>
          <a:bodyPr/>
          <a:lstStyle/>
          <a:p>
            <a:r>
              <a:rPr lang="en-US" dirty="0"/>
              <a:t>VA Regulatory Update</a:t>
            </a:r>
          </a:p>
        </p:txBody>
      </p:sp>
    </p:spTree>
    <p:extLst>
      <p:ext uri="{BB962C8B-B14F-4D97-AF65-F5344CB8AC3E}">
        <p14:creationId xmlns:p14="http://schemas.microsoft.com/office/powerpoint/2010/main" val="687803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F1D8B-5383-CF17-52BC-600FF2531A9A}"/>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31509F9C-2691-8EE9-2738-AE5210465CAC}"/>
              </a:ext>
            </a:extLst>
          </p:cNvPr>
          <p:cNvSpPr>
            <a:spLocks noGrp="1"/>
          </p:cNvSpPr>
          <p:nvPr>
            <p:ph idx="1"/>
          </p:nvPr>
        </p:nvSpPr>
        <p:spPr>
          <a:xfrm>
            <a:off x="276447" y="2488223"/>
            <a:ext cx="11653283" cy="4004652"/>
          </a:xfrm>
        </p:spPr>
        <p:txBody>
          <a:bodyPr/>
          <a:lstStyle/>
          <a:p>
            <a:r>
              <a:rPr lang="en-US" dirty="0"/>
              <a:t>VA plans to add a checkbox allowing Veterans to waive the waiting period for changing Board docket elections, potentially speeding up decisions. They also propose removing the confusing VHA-appeal checkbox.</a:t>
            </a:r>
          </a:p>
          <a:p>
            <a:endParaRPr lang="en-US" dirty="0"/>
          </a:p>
        </p:txBody>
      </p:sp>
      <p:sp>
        <p:nvSpPr>
          <p:cNvPr id="5" name="Title 4">
            <a:extLst>
              <a:ext uri="{FF2B5EF4-FFF2-40B4-BE49-F238E27FC236}">
                <a16:creationId xmlns:a16="http://schemas.microsoft.com/office/drawing/2014/main" id="{9BCB92CE-8EE8-3E2C-D1E4-3DDB8BE3A4F1}"/>
              </a:ext>
            </a:extLst>
          </p:cNvPr>
          <p:cNvSpPr>
            <a:spLocks noGrp="1"/>
          </p:cNvSpPr>
          <p:nvPr>
            <p:ph type="title"/>
          </p:nvPr>
        </p:nvSpPr>
        <p:spPr/>
        <p:txBody>
          <a:bodyPr>
            <a:normAutofit fontScale="90000"/>
          </a:bodyPr>
          <a:lstStyle/>
          <a:p>
            <a:r>
              <a:rPr lang="en-US" dirty="0"/>
              <a:t>Proposed Revisions to VA Form 10-182</a:t>
            </a:r>
          </a:p>
        </p:txBody>
      </p:sp>
    </p:spTree>
    <p:extLst>
      <p:ext uri="{BB962C8B-B14F-4D97-AF65-F5344CB8AC3E}">
        <p14:creationId xmlns:p14="http://schemas.microsoft.com/office/powerpoint/2010/main" val="1012202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B9E79-1570-EFC6-1FBF-5B13B3F1CAEE}"/>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40724118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2547</TotalTime>
  <Words>373</Words>
  <Application>Microsoft Office PowerPoint</Application>
  <PresentationFormat>Widescreen</PresentationFormat>
  <Paragraphs>29</Paragraphs>
  <Slides>8</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Calibri Light</vt:lpstr>
      <vt:lpstr>Office Theme</vt:lpstr>
      <vt:lpstr>1_Custom Design</vt:lpstr>
      <vt:lpstr>Court Case Analysis Q4</vt:lpstr>
      <vt:lpstr>Witkowski v. Collins</vt:lpstr>
      <vt:lpstr>Gladish v. Collins</vt:lpstr>
      <vt:lpstr>Reynolds v. Collins</vt:lpstr>
      <vt:lpstr>Ford v. Veterans Guardian</vt:lpstr>
      <vt:lpstr>VA Regulatory Update</vt:lpstr>
      <vt:lpstr>Proposed Revisions to VA Form 10-182</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Monthly Compensation</dc:title>
  <dc:creator>DJ Montreal</dc:creator>
  <cp:lastModifiedBy>Walton, Evan</cp:lastModifiedBy>
  <cp:revision>9</cp:revision>
  <dcterms:created xsi:type="dcterms:W3CDTF">2024-02-20T00:25:13Z</dcterms:created>
  <dcterms:modified xsi:type="dcterms:W3CDTF">2026-04-10T16:36:24Z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c3b1a8e-41ed-4bc7-92d1-0305fbefd661_Enabled">
    <vt:lpwstr>true</vt:lpwstr>
  </property>
  <property fmtid="{D5CDD505-2E9C-101B-9397-08002B2CF9AE}" pid="3" name="MSIP_Label_ec3b1a8e-41ed-4bc7-92d1-0305fbefd661_SetDate">
    <vt:lpwstr>2025-03-06T18:48:59Z</vt:lpwstr>
  </property>
  <property fmtid="{D5CDD505-2E9C-101B-9397-08002B2CF9AE}" pid="4" name="MSIP_Label_ec3b1a8e-41ed-4bc7-92d1-0305fbefd661_Method">
    <vt:lpwstr>Standard</vt:lpwstr>
  </property>
  <property fmtid="{D5CDD505-2E9C-101B-9397-08002B2CF9AE}" pid="5" name="MSIP_Label_ec3b1a8e-41ed-4bc7-92d1-0305fbefd661_Name">
    <vt:lpwstr>M365-General - Anyone (Unrestricted)-Prod</vt:lpwstr>
  </property>
  <property fmtid="{D5CDD505-2E9C-101B-9397-08002B2CF9AE}" pid="6" name="MSIP_Label_ec3b1a8e-41ed-4bc7-92d1-0305fbefd661_SiteId">
    <vt:lpwstr>70af547c-69ab-416d-b4a6-543b5ce52b99</vt:lpwstr>
  </property>
  <property fmtid="{D5CDD505-2E9C-101B-9397-08002B2CF9AE}" pid="7" name="MSIP_Label_ec3b1a8e-41ed-4bc7-92d1-0305fbefd661_ActionId">
    <vt:lpwstr>32d4c229-b253-4456-a1a0-380e1f3b0038</vt:lpwstr>
  </property>
  <property fmtid="{D5CDD505-2E9C-101B-9397-08002B2CF9AE}" pid="8" name="MSIP_Label_ec3b1a8e-41ed-4bc7-92d1-0305fbefd661_ContentBits">
    <vt:lpwstr>0</vt:lpwstr>
  </property>
</Properties>
</file>